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8" r:id="rId10"/>
    <p:sldId id="273" r:id="rId11"/>
    <p:sldId id="269" r:id="rId12"/>
    <p:sldId id="270" r:id="rId13"/>
    <p:sldId id="271" r:id="rId14"/>
    <p:sldId id="264" r:id="rId15"/>
    <p:sldId id="265" r:id="rId16"/>
    <p:sldId id="266" r:id="rId17"/>
    <p:sldId id="267" r:id="rId18"/>
    <p:sldId id="274" r:id="rId19"/>
    <p:sldId id="275" r:id="rId20"/>
    <p:sldId id="276" r:id="rId21"/>
    <p:sldId id="277" r:id="rId22"/>
    <p:sldId id="281" r:id="rId23"/>
    <p:sldId id="283" r:id="rId24"/>
    <p:sldId id="279" r:id="rId25"/>
    <p:sldId id="280" r:id="rId26"/>
    <p:sldId id="282" r:id="rId27"/>
    <p:sldId id="284" r:id="rId28"/>
    <p:sldId id="288" r:id="rId29"/>
    <p:sldId id="285" r:id="rId30"/>
    <p:sldId id="286" r:id="rId31"/>
    <p:sldId id="287" r:id="rId32"/>
    <p:sldId id="289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6CA31-FF98-4AE9-8F96-43B59E9800A5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5550-051E-43C0-9DF0-27411C4BBB2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6CA31-FF98-4AE9-8F96-43B59E9800A5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5550-051E-43C0-9DF0-27411C4BBB2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6CA31-FF98-4AE9-8F96-43B59E9800A5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5550-051E-43C0-9DF0-27411C4BBB2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6CA31-FF98-4AE9-8F96-43B59E9800A5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5550-051E-43C0-9DF0-27411C4BBB2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6CA31-FF98-4AE9-8F96-43B59E9800A5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5550-051E-43C0-9DF0-27411C4BBB2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6CA31-FF98-4AE9-8F96-43B59E9800A5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5550-051E-43C0-9DF0-27411C4BBB2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6CA31-FF98-4AE9-8F96-43B59E9800A5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5550-051E-43C0-9DF0-27411C4BBB2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6CA31-FF98-4AE9-8F96-43B59E9800A5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5550-051E-43C0-9DF0-27411C4BBB2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6CA31-FF98-4AE9-8F96-43B59E9800A5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5550-051E-43C0-9DF0-27411C4BBB2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6CA31-FF98-4AE9-8F96-43B59E9800A5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5550-051E-43C0-9DF0-27411C4BBB2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6CA31-FF98-4AE9-8F96-43B59E9800A5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25550-051E-43C0-9DF0-27411C4BBB2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46CA31-FF98-4AE9-8F96-43B59E9800A5}" type="datetimeFigureOut">
              <a:rPr lang="en-US" smtClean="0"/>
              <a:pPr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125550-051E-43C0-9DF0-27411C4BBB2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25470"/>
          </a:xfrm>
        </p:spPr>
        <p:txBody>
          <a:bodyPr>
            <a:normAutofit fontScale="90000"/>
          </a:bodyPr>
          <a:lstStyle/>
          <a:p>
            <a:r>
              <a:rPr lang="en-IN" dirty="0"/>
              <a:t>Regression Analysis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42984"/>
            <a:ext cx="8229600" cy="4983179"/>
          </a:xfrm>
        </p:spPr>
        <p:txBody>
          <a:bodyPr>
            <a:normAutofit lnSpcReduction="10000"/>
          </a:bodyPr>
          <a:lstStyle/>
          <a:p>
            <a:r>
              <a:rPr lang="en-IN" sz="2400" dirty="0"/>
              <a:t>It is a statistical tool to find the relationship between one dependent variable and one or more independent variables.</a:t>
            </a:r>
          </a:p>
          <a:p>
            <a:r>
              <a:rPr lang="en-IN" sz="2400" dirty="0"/>
              <a:t>Example: Consider a Sales Company Dataset and you are a Marketing Analyst of the company. </a:t>
            </a:r>
          </a:p>
          <a:p>
            <a:r>
              <a:rPr lang="en-IN" sz="2400" dirty="0"/>
              <a:t>Let the dataset has attributes like Adv. Cost (Rs.) and Sales Amount (Quantity)</a:t>
            </a:r>
          </a:p>
          <a:p>
            <a:pPr>
              <a:buNone/>
            </a:pPr>
            <a:r>
              <a:rPr lang="en-IN" sz="2400" dirty="0"/>
              <a:t>				Adv. Cost (Rs.) 		Sales Amount</a:t>
            </a:r>
          </a:p>
          <a:p>
            <a:pPr>
              <a:buNone/>
            </a:pPr>
            <a:r>
              <a:rPr lang="en-IN" sz="2400" dirty="0"/>
              <a:t>					1			1</a:t>
            </a:r>
          </a:p>
          <a:p>
            <a:pPr>
              <a:buNone/>
            </a:pPr>
            <a:r>
              <a:rPr lang="en-IN" sz="2400" dirty="0"/>
              <a:t>					2			1</a:t>
            </a:r>
          </a:p>
          <a:p>
            <a:pPr>
              <a:buNone/>
            </a:pPr>
            <a:r>
              <a:rPr lang="en-IN" sz="2400" dirty="0"/>
              <a:t>					3			2</a:t>
            </a:r>
          </a:p>
          <a:p>
            <a:pPr>
              <a:buNone/>
            </a:pPr>
            <a:r>
              <a:rPr lang="en-IN" sz="2400" dirty="0"/>
              <a:t>					4			2</a:t>
            </a:r>
          </a:p>
          <a:p>
            <a:pPr>
              <a:buNone/>
            </a:pPr>
            <a:r>
              <a:rPr lang="en-IN" sz="2400" dirty="0"/>
              <a:t>					5			4</a:t>
            </a:r>
          </a:p>
          <a:p>
            <a:endParaRPr lang="en-IN" sz="2400" dirty="0"/>
          </a:p>
          <a:p>
            <a:endParaRPr lang="en-IN" sz="2400" dirty="0"/>
          </a:p>
          <a:p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25470"/>
          </a:xfrm>
        </p:spPr>
        <p:txBody>
          <a:bodyPr>
            <a:normAutofit fontScale="90000"/>
          </a:bodyPr>
          <a:lstStyle/>
          <a:p>
            <a:r>
              <a:rPr lang="en-IN" dirty="0"/>
              <a:t>Parameter estimation using LSM</a:t>
            </a:r>
            <a:endParaRPr lang="en-US" dirty="0"/>
          </a:p>
        </p:txBody>
      </p:sp>
      <p:pic>
        <p:nvPicPr>
          <p:cNvPr id="4" name="Content Placeholder 3" descr="20240731_193023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285860"/>
            <a:ext cx="8229600" cy="5214973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25470"/>
          </a:xfrm>
        </p:spPr>
        <p:txBody>
          <a:bodyPr>
            <a:normAutofit fontScale="90000"/>
          </a:bodyPr>
          <a:lstStyle/>
          <a:p>
            <a:r>
              <a:rPr lang="en-IN" dirty="0"/>
              <a:t>Parameter estimation using LSM</a:t>
            </a:r>
            <a:endParaRPr lang="en-US" dirty="0"/>
          </a:p>
        </p:txBody>
      </p:sp>
      <p:pic>
        <p:nvPicPr>
          <p:cNvPr id="4" name="Content Placeholder 3" descr="20240731_193148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000108"/>
            <a:ext cx="8229600" cy="4905812"/>
          </a:xfr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25470"/>
          </a:xfrm>
        </p:spPr>
        <p:txBody>
          <a:bodyPr>
            <a:normAutofit fontScale="90000"/>
          </a:bodyPr>
          <a:lstStyle/>
          <a:p>
            <a:r>
              <a:rPr lang="en-IN" dirty="0"/>
              <a:t>Parameter estimation using LSM</a:t>
            </a:r>
            <a:endParaRPr lang="en-US" dirty="0"/>
          </a:p>
        </p:txBody>
      </p:sp>
      <p:pic>
        <p:nvPicPr>
          <p:cNvPr id="4" name="Content Placeholder 3" descr="20240731_193259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5786" y="1142984"/>
            <a:ext cx="7572428" cy="5429288"/>
          </a:xfr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Parameter estimation using LSM</a:t>
            </a:r>
            <a:endParaRPr lang="en-US" dirty="0"/>
          </a:p>
        </p:txBody>
      </p:sp>
      <p:pic>
        <p:nvPicPr>
          <p:cNvPr id="4" name="Content Placeholder 3" descr="20240731_193407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428736"/>
            <a:ext cx="8229600" cy="4714908"/>
          </a:xfr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82594"/>
          </a:xfrm>
        </p:spPr>
        <p:txBody>
          <a:bodyPr>
            <a:normAutofit fontScale="90000"/>
          </a:bodyPr>
          <a:lstStyle/>
          <a:p>
            <a:r>
              <a:rPr lang="en-US" dirty="0"/>
              <a:t>Basic Assumptions on SLR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1546"/>
            <a:ext cx="8229600" cy="5054617"/>
          </a:xfrm>
        </p:spPr>
        <p:txBody>
          <a:bodyPr>
            <a:normAutofit fontScale="92500"/>
          </a:bodyPr>
          <a:lstStyle/>
          <a:p>
            <a:r>
              <a:rPr lang="en-IN" dirty="0"/>
              <a:t>In simple LRM, </a:t>
            </a:r>
            <a:r>
              <a:rPr lang="en-IN" dirty="0" err="1"/>
              <a:t>y</a:t>
            </a:r>
            <a:r>
              <a:rPr lang="en-IN" baseline="-25000" dirty="0" err="1"/>
              <a:t>i</a:t>
            </a:r>
            <a:r>
              <a:rPr lang="en-IN" dirty="0"/>
              <a:t> = a + </a:t>
            </a:r>
            <a:r>
              <a:rPr lang="en-IN" dirty="0" err="1"/>
              <a:t>cx</a:t>
            </a:r>
            <a:r>
              <a:rPr lang="en-IN" baseline="-25000" dirty="0" err="1"/>
              <a:t>i</a:t>
            </a:r>
            <a:r>
              <a:rPr lang="en-IN" dirty="0"/>
              <a:t> + </a:t>
            </a:r>
            <a:r>
              <a:rPr lang="el-GR" dirty="0"/>
              <a:t>ϵ</a:t>
            </a:r>
            <a:r>
              <a:rPr lang="en-IN" baseline="-25000" dirty="0" err="1"/>
              <a:t>i</a:t>
            </a:r>
            <a:r>
              <a:rPr lang="en-IN" dirty="0"/>
              <a:t> for </a:t>
            </a:r>
            <a:r>
              <a:rPr lang="en-IN" dirty="0" err="1"/>
              <a:t>i</a:t>
            </a:r>
            <a:r>
              <a:rPr lang="en-IN" dirty="0"/>
              <a:t> = 1, 2, …, n :</a:t>
            </a:r>
          </a:p>
          <a:p>
            <a:pPr marL="571500" indent="-571500">
              <a:buAutoNum type="romanLcParenR"/>
            </a:pPr>
            <a:r>
              <a:rPr lang="el-GR" dirty="0"/>
              <a:t>ϵ</a:t>
            </a:r>
            <a:r>
              <a:rPr lang="en-IN" baseline="-25000" dirty="0" err="1"/>
              <a:t>i</a:t>
            </a:r>
            <a:r>
              <a:rPr lang="en-IN" dirty="0"/>
              <a:t> is a random variable with zero mean and variance </a:t>
            </a:r>
            <a:r>
              <a:rPr lang="el-GR" dirty="0"/>
              <a:t>σ</a:t>
            </a:r>
            <a:r>
              <a:rPr lang="en-US" baseline="30000" dirty="0"/>
              <a:t>2</a:t>
            </a:r>
            <a:r>
              <a:rPr lang="en-IN" dirty="0"/>
              <a:t> (Unknown), i.e., E(</a:t>
            </a:r>
            <a:r>
              <a:rPr lang="el-GR" dirty="0"/>
              <a:t>ϵ</a:t>
            </a:r>
            <a:r>
              <a:rPr lang="en-IN" baseline="-25000" dirty="0" err="1"/>
              <a:t>i</a:t>
            </a:r>
            <a:r>
              <a:rPr lang="en-IN" dirty="0"/>
              <a:t>)=0 and </a:t>
            </a:r>
            <a:r>
              <a:rPr lang="en-IN" dirty="0" err="1"/>
              <a:t>Var</a:t>
            </a:r>
            <a:r>
              <a:rPr lang="en-IN" dirty="0"/>
              <a:t>(</a:t>
            </a:r>
            <a:r>
              <a:rPr lang="el-GR" dirty="0"/>
              <a:t>ϵ</a:t>
            </a:r>
            <a:r>
              <a:rPr lang="en-IN" baseline="-25000" dirty="0" err="1"/>
              <a:t>i</a:t>
            </a:r>
            <a:r>
              <a:rPr lang="en-IN" dirty="0"/>
              <a:t>)= </a:t>
            </a:r>
            <a:r>
              <a:rPr lang="el-GR" dirty="0"/>
              <a:t>σ</a:t>
            </a:r>
            <a:r>
              <a:rPr lang="en-US" baseline="30000" dirty="0"/>
              <a:t>2</a:t>
            </a:r>
          </a:p>
          <a:p>
            <a:pPr marL="571500" indent="-571500">
              <a:buAutoNum type="romanLcParenR"/>
            </a:pPr>
            <a:r>
              <a:rPr lang="el-GR" dirty="0"/>
              <a:t>ϵ</a:t>
            </a:r>
            <a:r>
              <a:rPr lang="en-IN" baseline="-25000" dirty="0" err="1"/>
              <a:t>i</a:t>
            </a:r>
            <a:r>
              <a:rPr lang="en-IN" dirty="0"/>
              <a:t> and </a:t>
            </a:r>
            <a:r>
              <a:rPr lang="el-GR" dirty="0"/>
              <a:t>ϵ</a:t>
            </a:r>
            <a:r>
              <a:rPr lang="en-IN" baseline="-25000" dirty="0"/>
              <a:t>j</a:t>
            </a:r>
            <a:r>
              <a:rPr lang="en-IN" dirty="0"/>
              <a:t> are uncorrelated, </a:t>
            </a:r>
            <a:r>
              <a:rPr lang="en-IN" dirty="0" err="1"/>
              <a:t>i</a:t>
            </a:r>
            <a:r>
              <a:rPr lang="en-IN" dirty="0"/>
              <a:t> ≠ j, i.e., COV(</a:t>
            </a:r>
            <a:r>
              <a:rPr lang="el-GR" dirty="0"/>
              <a:t>ϵ</a:t>
            </a:r>
            <a:r>
              <a:rPr lang="en-IN" baseline="-25000" dirty="0" err="1"/>
              <a:t>i</a:t>
            </a:r>
            <a:r>
              <a:rPr lang="en-IN" dirty="0"/>
              <a:t>,</a:t>
            </a:r>
            <a:r>
              <a:rPr lang="el-GR" dirty="0"/>
              <a:t>ϵ</a:t>
            </a:r>
            <a:r>
              <a:rPr lang="en-IN" baseline="-25000" dirty="0"/>
              <a:t>j</a:t>
            </a:r>
            <a:r>
              <a:rPr lang="en-IN" dirty="0"/>
              <a:t>) = 0</a:t>
            </a:r>
          </a:p>
          <a:p>
            <a:pPr marL="571500" indent="-571500">
              <a:buAutoNum type="romanLcParenR"/>
            </a:pPr>
            <a:r>
              <a:rPr lang="el-GR" dirty="0"/>
              <a:t>ϵ</a:t>
            </a:r>
            <a:r>
              <a:rPr lang="en-IN" baseline="-25000" dirty="0" err="1"/>
              <a:t>i</a:t>
            </a:r>
            <a:r>
              <a:rPr lang="en-IN" dirty="0"/>
              <a:t> is a normally distributed random variable with zero mean and variance </a:t>
            </a:r>
            <a:r>
              <a:rPr lang="el-GR" dirty="0"/>
              <a:t>σ</a:t>
            </a:r>
            <a:r>
              <a:rPr lang="en-US" baseline="30000" dirty="0"/>
              <a:t>2</a:t>
            </a:r>
            <a:r>
              <a:rPr lang="en-US" dirty="0"/>
              <a:t>. i.e., </a:t>
            </a:r>
            <a:r>
              <a:rPr lang="el-GR" dirty="0"/>
              <a:t>ϵ</a:t>
            </a:r>
            <a:r>
              <a:rPr lang="en-IN" baseline="-25000" dirty="0" err="1"/>
              <a:t>i</a:t>
            </a:r>
            <a:r>
              <a:rPr lang="en-IN" dirty="0"/>
              <a:t> ~ N(0, </a:t>
            </a:r>
            <a:r>
              <a:rPr lang="el-GR" dirty="0"/>
              <a:t>σ</a:t>
            </a:r>
            <a:r>
              <a:rPr lang="en-US" baseline="30000" dirty="0"/>
              <a:t>2</a:t>
            </a:r>
            <a:r>
              <a:rPr lang="en-IN" dirty="0"/>
              <a:t>) </a:t>
            </a:r>
          </a:p>
          <a:p>
            <a:pPr marL="571500" indent="-571500">
              <a:buNone/>
            </a:pPr>
            <a:r>
              <a:rPr lang="en-IN" dirty="0"/>
              <a:t>So, </a:t>
            </a:r>
            <a:r>
              <a:rPr lang="el-GR" dirty="0"/>
              <a:t>ϵ</a:t>
            </a:r>
            <a:r>
              <a:rPr lang="en-IN" baseline="-25000" dirty="0" err="1"/>
              <a:t>i</a:t>
            </a:r>
            <a:r>
              <a:rPr lang="en-IN" dirty="0" err="1"/>
              <a:t>‘s</a:t>
            </a:r>
            <a:r>
              <a:rPr lang="en-IN" dirty="0"/>
              <a:t> are normally distributed and uncorrelated =&gt; </a:t>
            </a:r>
            <a:r>
              <a:rPr lang="el-GR" dirty="0"/>
              <a:t>ϵ</a:t>
            </a:r>
            <a:r>
              <a:rPr lang="en-IN" baseline="-25000" dirty="0" err="1"/>
              <a:t>i</a:t>
            </a:r>
            <a:r>
              <a:rPr lang="en-IN" dirty="0" err="1"/>
              <a:t>’s</a:t>
            </a:r>
            <a:r>
              <a:rPr lang="en-IN" dirty="0"/>
              <a:t> are independent.  </a:t>
            </a:r>
            <a:endParaRPr lang="en-US" baseline="300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82594"/>
          </a:xfrm>
        </p:spPr>
        <p:txBody>
          <a:bodyPr>
            <a:normAutofit fontScale="90000"/>
          </a:bodyPr>
          <a:lstStyle/>
          <a:p>
            <a:r>
              <a:rPr lang="en-US" dirty="0"/>
              <a:t>Consequences in terms of </a:t>
            </a:r>
            <a:r>
              <a:rPr lang="en-US" dirty="0" err="1"/>
              <a:t>y</a:t>
            </a:r>
            <a:r>
              <a:rPr lang="en-US" baseline="-25000" dirty="0" err="1"/>
              <a:t>i</a:t>
            </a:r>
            <a:endParaRPr lang="en-US" baseline="-2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1546"/>
            <a:ext cx="8329642" cy="5054617"/>
          </a:xfrm>
        </p:spPr>
        <p:txBody>
          <a:bodyPr>
            <a:normAutofit fontScale="85000" lnSpcReduction="20000"/>
          </a:bodyPr>
          <a:lstStyle/>
          <a:p>
            <a:r>
              <a:rPr lang="en-IN" dirty="0" err="1"/>
              <a:t>y</a:t>
            </a:r>
            <a:r>
              <a:rPr lang="en-IN" baseline="-25000" dirty="0" err="1"/>
              <a:t>i</a:t>
            </a:r>
            <a:r>
              <a:rPr lang="en-IN" dirty="0"/>
              <a:t> = a + </a:t>
            </a:r>
            <a:r>
              <a:rPr lang="en-IN" dirty="0" err="1"/>
              <a:t>cx</a:t>
            </a:r>
            <a:r>
              <a:rPr lang="en-IN" baseline="-25000" dirty="0" err="1"/>
              <a:t>i</a:t>
            </a:r>
            <a:r>
              <a:rPr lang="en-IN" dirty="0"/>
              <a:t> + </a:t>
            </a:r>
            <a:r>
              <a:rPr lang="el-GR" dirty="0"/>
              <a:t>ϵ</a:t>
            </a:r>
            <a:r>
              <a:rPr lang="en-IN" baseline="-25000" dirty="0" err="1"/>
              <a:t>i</a:t>
            </a:r>
            <a:r>
              <a:rPr lang="en-IN" dirty="0"/>
              <a:t> for </a:t>
            </a:r>
            <a:r>
              <a:rPr lang="en-IN" dirty="0" err="1"/>
              <a:t>i</a:t>
            </a:r>
            <a:r>
              <a:rPr lang="en-IN" dirty="0"/>
              <a:t> = 1, 2, …, n :</a:t>
            </a:r>
          </a:p>
          <a:p>
            <a:pPr marL="571500" indent="-571500">
              <a:buAutoNum type="romanLcParenR"/>
            </a:pPr>
            <a:r>
              <a:rPr lang="en-US" dirty="0"/>
              <a:t>E(y</a:t>
            </a:r>
            <a:r>
              <a:rPr lang="en-IN" baseline="-25000" dirty="0" err="1"/>
              <a:t>i</a:t>
            </a:r>
            <a:r>
              <a:rPr lang="en-IN" dirty="0"/>
              <a:t>) = E(a + </a:t>
            </a:r>
            <a:r>
              <a:rPr lang="en-IN" dirty="0" err="1"/>
              <a:t>cx</a:t>
            </a:r>
            <a:r>
              <a:rPr lang="en-IN" baseline="-25000" dirty="0" err="1"/>
              <a:t>i</a:t>
            </a:r>
            <a:r>
              <a:rPr lang="en-IN" dirty="0"/>
              <a:t> + </a:t>
            </a:r>
            <a:r>
              <a:rPr lang="el-GR" dirty="0"/>
              <a:t>ϵ</a:t>
            </a:r>
            <a:r>
              <a:rPr lang="en-IN" baseline="-25000" dirty="0" err="1"/>
              <a:t>i</a:t>
            </a:r>
            <a:r>
              <a:rPr lang="en-IN" dirty="0"/>
              <a:t>) </a:t>
            </a:r>
          </a:p>
          <a:p>
            <a:pPr marL="571500" indent="-571500">
              <a:buNone/>
            </a:pPr>
            <a:r>
              <a:rPr lang="en-IN" dirty="0"/>
              <a:t>       </a:t>
            </a:r>
            <a:r>
              <a:rPr lang="en-US" dirty="0"/>
              <a:t>=</a:t>
            </a:r>
            <a:r>
              <a:rPr lang="en-IN" dirty="0"/>
              <a:t> E(a) + E(</a:t>
            </a:r>
            <a:r>
              <a:rPr lang="en-IN" dirty="0" err="1"/>
              <a:t>cx</a:t>
            </a:r>
            <a:r>
              <a:rPr lang="en-IN" baseline="-25000" dirty="0" err="1"/>
              <a:t>i</a:t>
            </a:r>
            <a:r>
              <a:rPr lang="en-IN" dirty="0"/>
              <a:t>) + E(</a:t>
            </a:r>
            <a:r>
              <a:rPr lang="el-GR" dirty="0"/>
              <a:t>ϵ</a:t>
            </a:r>
            <a:r>
              <a:rPr lang="en-IN" baseline="-25000" dirty="0" err="1"/>
              <a:t>i</a:t>
            </a:r>
            <a:r>
              <a:rPr lang="en-IN" dirty="0"/>
              <a:t>) </a:t>
            </a:r>
          </a:p>
          <a:p>
            <a:pPr marL="571500" indent="-571500">
              <a:buNone/>
            </a:pPr>
            <a:r>
              <a:rPr lang="en-IN" dirty="0"/>
              <a:t>       = a + x</a:t>
            </a:r>
            <a:r>
              <a:rPr lang="en-IN" baseline="-25000" dirty="0"/>
              <a:t>i</a:t>
            </a:r>
            <a:r>
              <a:rPr lang="en-IN" dirty="0"/>
              <a:t> E(c) + 0 [as x is controlled variable, and E(</a:t>
            </a:r>
            <a:r>
              <a:rPr lang="el-GR" dirty="0"/>
              <a:t>ϵ</a:t>
            </a:r>
            <a:r>
              <a:rPr lang="en-IN" baseline="-25000" dirty="0" err="1"/>
              <a:t>i</a:t>
            </a:r>
            <a:r>
              <a:rPr lang="en-IN" dirty="0"/>
              <a:t>)=0]</a:t>
            </a:r>
          </a:p>
          <a:p>
            <a:pPr marL="571500" indent="-571500">
              <a:buNone/>
            </a:pPr>
            <a:r>
              <a:rPr lang="en-IN" dirty="0"/>
              <a:t>	= a + </a:t>
            </a:r>
            <a:r>
              <a:rPr lang="en-IN" dirty="0" err="1"/>
              <a:t>cx</a:t>
            </a:r>
            <a:r>
              <a:rPr lang="en-IN" baseline="-25000" dirty="0" err="1"/>
              <a:t>i</a:t>
            </a:r>
            <a:endParaRPr lang="en-IN" dirty="0"/>
          </a:p>
          <a:p>
            <a:pPr marL="571500" indent="-571500">
              <a:buNone/>
            </a:pPr>
            <a:r>
              <a:rPr lang="en-US" dirty="0"/>
              <a:t>ii) </a:t>
            </a:r>
            <a:r>
              <a:rPr lang="en-US" dirty="0" err="1"/>
              <a:t>Var</a:t>
            </a:r>
            <a:r>
              <a:rPr lang="en-US" dirty="0"/>
              <a:t>(y</a:t>
            </a:r>
            <a:r>
              <a:rPr lang="en-IN" baseline="-25000" dirty="0" err="1"/>
              <a:t>i</a:t>
            </a:r>
            <a:r>
              <a:rPr lang="en-IN" dirty="0"/>
              <a:t>)</a:t>
            </a:r>
            <a:r>
              <a:rPr lang="en-US" dirty="0"/>
              <a:t> = </a:t>
            </a:r>
            <a:r>
              <a:rPr lang="en-US" dirty="0" err="1"/>
              <a:t>Var</a:t>
            </a:r>
            <a:r>
              <a:rPr lang="en-US" dirty="0"/>
              <a:t>(</a:t>
            </a:r>
            <a:r>
              <a:rPr lang="en-IN" dirty="0"/>
              <a:t>a + </a:t>
            </a:r>
            <a:r>
              <a:rPr lang="en-IN" dirty="0" err="1"/>
              <a:t>cx</a:t>
            </a:r>
            <a:r>
              <a:rPr lang="en-IN" baseline="-25000" dirty="0" err="1"/>
              <a:t>i</a:t>
            </a:r>
            <a:r>
              <a:rPr lang="en-IN" dirty="0"/>
              <a:t> + </a:t>
            </a:r>
            <a:r>
              <a:rPr lang="el-GR" dirty="0"/>
              <a:t>ϵ</a:t>
            </a:r>
            <a:r>
              <a:rPr lang="en-IN" baseline="-25000" dirty="0" err="1"/>
              <a:t>i</a:t>
            </a:r>
            <a:r>
              <a:rPr lang="en-IN" dirty="0"/>
              <a:t>) </a:t>
            </a:r>
          </a:p>
          <a:p>
            <a:pPr marL="571500" indent="-571500">
              <a:buNone/>
            </a:pPr>
            <a:r>
              <a:rPr lang="en-IN" dirty="0"/>
              <a:t>     = </a:t>
            </a:r>
            <a:r>
              <a:rPr lang="en-US" dirty="0" err="1"/>
              <a:t>Var</a:t>
            </a:r>
            <a:r>
              <a:rPr lang="en-US" dirty="0"/>
              <a:t>(</a:t>
            </a:r>
            <a:r>
              <a:rPr lang="en-IN" dirty="0"/>
              <a:t>a) + </a:t>
            </a:r>
            <a:r>
              <a:rPr lang="en-US" dirty="0" err="1"/>
              <a:t>Var</a:t>
            </a:r>
            <a:r>
              <a:rPr lang="en-US" dirty="0"/>
              <a:t>(</a:t>
            </a:r>
            <a:r>
              <a:rPr lang="en-IN" dirty="0" err="1"/>
              <a:t>cx</a:t>
            </a:r>
            <a:r>
              <a:rPr lang="en-IN" baseline="-25000" dirty="0" err="1"/>
              <a:t>i</a:t>
            </a:r>
            <a:r>
              <a:rPr lang="en-IN" dirty="0"/>
              <a:t>) + </a:t>
            </a:r>
            <a:r>
              <a:rPr lang="en-US" dirty="0" err="1"/>
              <a:t>Var</a:t>
            </a:r>
            <a:r>
              <a:rPr lang="en-US" dirty="0"/>
              <a:t>(</a:t>
            </a:r>
            <a:r>
              <a:rPr lang="el-GR" dirty="0"/>
              <a:t>ϵ</a:t>
            </a:r>
            <a:r>
              <a:rPr lang="en-IN" baseline="-25000" dirty="0" err="1"/>
              <a:t>i</a:t>
            </a:r>
            <a:r>
              <a:rPr lang="en-IN" dirty="0"/>
              <a:t>)</a:t>
            </a:r>
          </a:p>
          <a:p>
            <a:pPr marL="571500" indent="-571500">
              <a:buNone/>
            </a:pPr>
            <a:r>
              <a:rPr lang="en-IN" dirty="0"/>
              <a:t>     = 0 + 0 + </a:t>
            </a:r>
            <a:r>
              <a:rPr lang="el-GR" dirty="0"/>
              <a:t>σ</a:t>
            </a:r>
            <a:r>
              <a:rPr lang="en-US" baseline="30000" dirty="0"/>
              <a:t>2</a:t>
            </a:r>
            <a:r>
              <a:rPr lang="en-IN" dirty="0"/>
              <a:t>  = </a:t>
            </a:r>
            <a:r>
              <a:rPr lang="el-GR" dirty="0"/>
              <a:t>σ</a:t>
            </a:r>
            <a:r>
              <a:rPr lang="en-US" baseline="30000" dirty="0"/>
              <a:t>2</a:t>
            </a:r>
            <a:r>
              <a:rPr lang="en-IN" dirty="0"/>
              <a:t>     </a:t>
            </a:r>
          </a:p>
          <a:p>
            <a:pPr marL="571500" indent="-571500">
              <a:buNone/>
            </a:pPr>
            <a:r>
              <a:rPr lang="en-IN" dirty="0"/>
              <a:t>Since, </a:t>
            </a:r>
            <a:r>
              <a:rPr lang="el-GR" dirty="0"/>
              <a:t>ϵ</a:t>
            </a:r>
            <a:r>
              <a:rPr lang="en-IN" baseline="-25000" dirty="0" err="1"/>
              <a:t>i</a:t>
            </a:r>
            <a:r>
              <a:rPr lang="en-IN" dirty="0"/>
              <a:t> follows normal distribution with zero mean and </a:t>
            </a:r>
            <a:r>
              <a:rPr lang="el-GR" dirty="0"/>
              <a:t>σ</a:t>
            </a:r>
            <a:r>
              <a:rPr lang="en-US" baseline="30000" dirty="0"/>
              <a:t>2 </a:t>
            </a:r>
          </a:p>
          <a:p>
            <a:pPr marL="571500" indent="-571500">
              <a:buNone/>
            </a:pPr>
            <a:r>
              <a:rPr lang="en-IN" dirty="0"/>
              <a:t>variance, so the consequence of </a:t>
            </a:r>
            <a:r>
              <a:rPr lang="en-IN" dirty="0" err="1"/>
              <a:t>y</a:t>
            </a:r>
            <a:r>
              <a:rPr lang="en-IN" baseline="-25000" dirty="0" err="1"/>
              <a:t>i</a:t>
            </a:r>
            <a:r>
              <a:rPr lang="en-IN" dirty="0"/>
              <a:t> is that </a:t>
            </a:r>
            <a:r>
              <a:rPr lang="en-IN" dirty="0" err="1"/>
              <a:t>y</a:t>
            </a:r>
            <a:r>
              <a:rPr lang="en-IN" baseline="-25000" dirty="0" err="1"/>
              <a:t>i</a:t>
            </a:r>
            <a:r>
              <a:rPr lang="en-IN" dirty="0"/>
              <a:t> follows normal </a:t>
            </a:r>
          </a:p>
          <a:p>
            <a:pPr marL="571500" indent="-571500">
              <a:buNone/>
            </a:pPr>
            <a:r>
              <a:rPr lang="en-IN" dirty="0"/>
              <a:t>distribution with a + </a:t>
            </a:r>
            <a:r>
              <a:rPr lang="en-IN" dirty="0" err="1"/>
              <a:t>cx</a:t>
            </a:r>
            <a:r>
              <a:rPr lang="en-IN" baseline="-25000" dirty="0" err="1"/>
              <a:t>i</a:t>
            </a:r>
            <a:r>
              <a:rPr lang="en-IN" dirty="0"/>
              <a:t> mean and </a:t>
            </a:r>
            <a:r>
              <a:rPr lang="el-GR" dirty="0"/>
              <a:t>σ</a:t>
            </a:r>
            <a:r>
              <a:rPr lang="en-US" baseline="30000" dirty="0"/>
              <a:t>2</a:t>
            </a:r>
            <a:r>
              <a:rPr lang="en-IN" dirty="0"/>
              <a:t> variance, </a:t>
            </a:r>
          </a:p>
          <a:p>
            <a:pPr marL="571500" indent="-571500">
              <a:buNone/>
            </a:pPr>
            <a:r>
              <a:rPr lang="en-IN" dirty="0"/>
              <a:t>i.e., </a:t>
            </a:r>
            <a:r>
              <a:rPr lang="en-IN" dirty="0" err="1"/>
              <a:t>y</a:t>
            </a:r>
            <a:r>
              <a:rPr lang="en-IN" baseline="-25000" dirty="0" err="1"/>
              <a:t>i</a:t>
            </a:r>
            <a:r>
              <a:rPr lang="en-IN" dirty="0"/>
              <a:t> ~ N(a + </a:t>
            </a:r>
            <a:r>
              <a:rPr lang="en-IN" dirty="0" err="1"/>
              <a:t>cx</a:t>
            </a:r>
            <a:r>
              <a:rPr lang="en-IN" baseline="-25000" dirty="0" err="1"/>
              <a:t>i</a:t>
            </a:r>
            <a:r>
              <a:rPr lang="en-IN" dirty="0"/>
              <a:t>, </a:t>
            </a:r>
            <a:r>
              <a:rPr lang="el-GR" dirty="0"/>
              <a:t>σ</a:t>
            </a:r>
            <a:r>
              <a:rPr lang="en-US" baseline="30000" dirty="0"/>
              <a:t>2</a:t>
            </a:r>
            <a:r>
              <a:rPr lang="en-IN" dirty="0"/>
              <a:t>) </a:t>
            </a:r>
          </a:p>
          <a:p>
            <a:pPr marL="571500" indent="-571500">
              <a:buNone/>
            </a:pPr>
            <a:endParaRPr lang="en-IN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82594"/>
          </a:xfrm>
        </p:spPr>
        <p:txBody>
          <a:bodyPr>
            <a:normAutofit fontScale="90000"/>
          </a:bodyPr>
          <a:lstStyle/>
          <a:p>
            <a:r>
              <a:rPr lang="en-US" dirty="0"/>
              <a:t>Consequences in terms of </a:t>
            </a:r>
            <a:r>
              <a:rPr lang="en-US" dirty="0" err="1"/>
              <a:t>y</a:t>
            </a:r>
            <a:r>
              <a:rPr lang="en-US" baseline="-25000" dirty="0" err="1"/>
              <a:t>i</a:t>
            </a:r>
            <a:endParaRPr lang="en-US" baseline="-2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1546"/>
            <a:ext cx="8329642" cy="5054617"/>
          </a:xfrm>
        </p:spPr>
        <p:txBody>
          <a:bodyPr>
            <a:normAutofit lnSpcReduction="10000"/>
          </a:bodyPr>
          <a:lstStyle/>
          <a:p>
            <a:r>
              <a:rPr lang="en-IN" dirty="0"/>
              <a:t>So, we assume that, </a:t>
            </a:r>
            <a:r>
              <a:rPr lang="en-IN" dirty="0" err="1"/>
              <a:t>i-th</a:t>
            </a:r>
            <a:r>
              <a:rPr lang="en-IN" dirty="0"/>
              <a:t> observation, </a:t>
            </a:r>
            <a:r>
              <a:rPr lang="en-IN" dirty="0" err="1"/>
              <a:t>y</a:t>
            </a:r>
            <a:r>
              <a:rPr lang="en-IN" baseline="-25000" dirty="0" err="1"/>
              <a:t>i</a:t>
            </a:r>
            <a:r>
              <a:rPr lang="en-IN" dirty="0"/>
              <a:t> is from normal distribution with mean = a + </a:t>
            </a:r>
            <a:r>
              <a:rPr lang="en-IN" dirty="0" err="1"/>
              <a:t>cx</a:t>
            </a:r>
            <a:r>
              <a:rPr lang="en-IN" baseline="-25000" dirty="0" err="1"/>
              <a:t>i</a:t>
            </a:r>
            <a:r>
              <a:rPr lang="en-IN" dirty="0"/>
              <a:t> and </a:t>
            </a:r>
            <a:r>
              <a:rPr lang="en-IN" dirty="0" err="1"/>
              <a:t>Var</a:t>
            </a:r>
            <a:r>
              <a:rPr lang="en-IN" dirty="0"/>
              <a:t> = </a:t>
            </a:r>
            <a:r>
              <a:rPr lang="el-GR" dirty="0"/>
              <a:t>σ</a:t>
            </a:r>
            <a:r>
              <a:rPr lang="en-US" baseline="30000" dirty="0"/>
              <a:t>2 </a:t>
            </a:r>
            <a:r>
              <a:rPr lang="en-IN" dirty="0"/>
              <a:t> </a:t>
            </a:r>
            <a:r>
              <a:rPr lang="en-US" dirty="0"/>
              <a:t>(Also, </a:t>
            </a:r>
            <a:r>
              <a:rPr lang="en-US" dirty="0" err="1"/>
              <a:t>y</a:t>
            </a:r>
            <a:r>
              <a:rPr lang="en-US" baseline="-25000" dirty="0" err="1"/>
              <a:t>i</a:t>
            </a:r>
            <a:r>
              <a:rPr lang="en-US" dirty="0" err="1"/>
              <a:t>’s</a:t>
            </a:r>
            <a:r>
              <a:rPr lang="en-US" dirty="0"/>
              <a:t> are uncorrelated and independent)</a:t>
            </a:r>
          </a:p>
          <a:p>
            <a:pPr marL="571500" indent="-571500"/>
            <a:r>
              <a:rPr lang="en-US" dirty="0"/>
              <a:t>Therefore, given a set of data, the dataset must satisfy this assumptions. </a:t>
            </a:r>
          </a:p>
          <a:p>
            <a:pPr marL="571500" indent="-571500"/>
            <a:r>
              <a:rPr lang="en-US" dirty="0"/>
              <a:t>If the assumptions are not hold, then we should not apply this regression analysis. This is verify using topic modeling adequacy checking (study in your own, if interested).</a:t>
            </a:r>
          </a:p>
          <a:p>
            <a:pPr marL="571500" indent="-571500"/>
            <a:endParaRPr lang="en-US" dirty="0"/>
          </a:p>
          <a:p>
            <a:pPr marL="571500" indent="-57150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/>
              <a:t>Graphical interpretation of Assumptions in SLR Model</a:t>
            </a:r>
            <a:endParaRPr lang="en-US" sz="3200" dirty="0"/>
          </a:p>
        </p:txBody>
      </p:sp>
      <p:pic>
        <p:nvPicPr>
          <p:cNvPr id="6" name="Content Placeholder 5" descr="20240731_192626 (1)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5750" y="1600200"/>
            <a:ext cx="7852499" cy="4525963"/>
          </a:xfr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Multiple Linear Regression (MLR)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IN" dirty="0"/>
              <a:t>Consider the same Company Sales Dataset.</a:t>
            </a:r>
          </a:p>
          <a:p>
            <a:r>
              <a:rPr lang="en-IN" dirty="0"/>
              <a:t>In case of SLR, we assume that the response variable “Sales Amount” is fully explained by the </a:t>
            </a:r>
            <a:r>
              <a:rPr lang="en-IN" dirty="0" err="1"/>
              <a:t>regressor</a:t>
            </a:r>
            <a:r>
              <a:rPr lang="en-IN" dirty="0"/>
              <a:t> variable “Adv. Cost”</a:t>
            </a:r>
          </a:p>
          <a:p>
            <a:r>
              <a:rPr lang="en-IN" dirty="0"/>
              <a:t>But in reality, it may be say, 80% explained by “Adv. Cost”. Remaining 20% may be explained by other factor, say “No. of sales person” employed. </a:t>
            </a:r>
          </a:p>
          <a:p>
            <a:r>
              <a:rPr lang="en-IN" dirty="0"/>
              <a:t>In practice, there are more than one </a:t>
            </a:r>
            <a:r>
              <a:rPr lang="en-IN" dirty="0" err="1"/>
              <a:t>regressor</a:t>
            </a:r>
            <a:r>
              <a:rPr lang="en-IN" dirty="0"/>
              <a:t> variables, in that case, we consider MLR. 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MLR Model</a:t>
            </a:r>
            <a:endParaRPr lang="en-US" dirty="0"/>
          </a:p>
        </p:txBody>
      </p:sp>
      <p:pic>
        <p:nvPicPr>
          <p:cNvPr id="4" name="Content Placeholder 3" descr="20240731_195758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472" y="1600200"/>
            <a:ext cx="8001056" cy="4829196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rmAutofit fontScale="90000"/>
          </a:bodyPr>
          <a:lstStyle/>
          <a:p>
            <a:r>
              <a:rPr lang="en-IN" dirty="0"/>
              <a:t>Regression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28670"/>
            <a:ext cx="8229600" cy="5197493"/>
          </a:xfrm>
        </p:spPr>
        <p:txBody>
          <a:bodyPr>
            <a:normAutofit lnSpcReduction="10000"/>
          </a:bodyPr>
          <a:lstStyle/>
          <a:p>
            <a:r>
              <a:rPr lang="en-IN" sz="2800" dirty="0"/>
              <a:t>Here, we may decide how much money we can spent for advertising. So, amount of money spent is the controlled variable .</a:t>
            </a:r>
          </a:p>
          <a:p>
            <a:r>
              <a:rPr lang="en-IN" sz="2800" dirty="0"/>
              <a:t>But, we can’t control the Sales amount, so it is not a controlled variable. This is dependent variable depends on Advertising Cost. </a:t>
            </a:r>
          </a:p>
          <a:p>
            <a:r>
              <a:rPr lang="en-IN" sz="2800" dirty="0"/>
              <a:t>This is not only the factor, Sales amount may also dependent on some other factors like no. of persons working, etc.</a:t>
            </a:r>
          </a:p>
          <a:p>
            <a:r>
              <a:rPr lang="en-IN" sz="2800" dirty="0"/>
              <a:t>Adv. Cost : X</a:t>
            </a:r>
            <a:r>
              <a:rPr lang="en-IN" sz="2800" dirty="0">
                <a:sym typeface="Wingdings" pitchFamily="2" charset="2"/>
              </a:rPr>
              <a:t> Independent or </a:t>
            </a:r>
            <a:r>
              <a:rPr lang="en-IN" sz="2800" dirty="0" err="1">
                <a:sym typeface="Wingdings" pitchFamily="2" charset="2"/>
              </a:rPr>
              <a:t>Regressor</a:t>
            </a:r>
            <a:r>
              <a:rPr lang="en-IN" sz="2800" dirty="0">
                <a:sym typeface="Wingdings" pitchFamily="2" charset="2"/>
              </a:rPr>
              <a:t> Variable</a:t>
            </a:r>
          </a:p>
          <a:p>
            <a:r>
              <a:rPr lang="en-IN" sz="2800" dirty="0"/>
              <a:t> Sales Amount: Y </a:t>
            </a:r>
            <a:r>
              <a:rPr lang="en-IN" sz="2800" dirty="0">
                <a:sym typeface="Wingdings" pitchFamily="2" charset="2"/>
              </a:rPr>
              <a:t>Dependent or Response or Random Variable</a:t>
            </a:r>
            <a:endParaRPr lang="en-US" sz="28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MLR Model</a:t>
            </a:r>
            <a:endParaRPr lang="en-US" dirty="0"/>
          </a:p>
        </p:txBody>
      </p:sp>
      <p:pic>
        <p:nvPicPr>
          <p:cNvPr id="4" name="Content Placeholder 3" descr="20240731_195940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2285985" y="-27"/>
            <a:ext cx="4857783" cy="7858181"/>
          </a:xfr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MLR Model</a:t>
            </a:r>
            <a:endParaRPr lang="en-US" dirty="0"/>
          </a:p>
        </p:txBody>
      </p:sp>
      <p:pic>
        <p:nvPicPr>
          <p:cNvPr id="4" name="Content Placeholder 3" descr="20240731_200051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613191"/>
            <a:ext cx="8229600" cy="4816205"/>
          </a:xfr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54032"/>
          </a:xfrm>
        </p:spPr>
        <p:txBody>
          <a:bodyPr>
            <a:normAutofit fontScale="90000"/>
          </a:bodyPr>
          <a:lstStyle/>
          <a:p>
            <a:r>
              <a:rPr lang="en-IN" dirty="0"/>
              <a:t>MLR Model</a:t>
            </a:r>
            <a:endParaRPr lang="en-US" dirty="0"/>
          </a:p>
        </p:txBody>
      </p:sp>
      <p:pic>
        <p:nvPicPr>
          <p:cNvPr id="4" name="Content Placeholder 3" descr="20240731_200611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5786" y="1071546"/>
            <a:ext cx="7786741" cy="4900634"/>
          </a:xfr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82594"/>
          </a:xfrm>
        </p:spPr>
        <p:txBody>
          <a:bodyPr>
            <a:normAutofit fontScale="90000"/>
          </a:bodyPr>
          <a:lstStyle/>
          <a:p>
            <a:r>
              <a:rPr lang="en-IN" dirty="0"/>
              <a:t>MLR Model</a:t>
            </a:r>
            <a:endParaRPr lang="en-US" dirty="0"/>
          </a:p>
        </p:txBody>
      </p:sp>
      <p:pic>
        <p:nvPicPr>
          <p:cNvPr id="4" name="Content Placeholder 3" descr="20240731_202538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000108"/>
            <a:ext cx="8229600" cy="5018116"/>
          </a:xfr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rmAutofit fontScale="90000"/>
          </a:bodyPr>
          <a:lstStyle/>
          <a:p>
            <a:r>
              <a:rPr lang="en-IN" dirty="0"/>
              <a:t>MLR Model</a:t>
            </a:r>
            <a:endParaRPr lang="en-US" dirty="0"/>
          </a:p>
        </p:txBody>
      </p:sp>
      <p:pic>
        <p:nvPicPr>
          <p:cNvPr id="4" name="Content Placeholder 3" descr="20240731_201008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4348" y="857232"/>
            <a:ext cx="7786742" cy="5429288"/>
          </a:xfr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54032"/>
          </a:xfrm>
        </p:spPr>
        <p:txBody>
          <a:bodyPr>
            <a:normAutofit fontScale="90000"/>
          </a:bodyPr>
          <a:lstStyle/>
          <a:p>
            <a:r>
              <a:rPr lang="en-IN" dirty="0"/>
              <a:t>MLR Model</a:t>
            </a:r>
            <a:endParaRPr lang="en-US" dirty="0"/>
          </a:p>
        </p:txBody>
      </p:sp>
      <p:pic>
        <p:nvPicPr>
          <p:cNvPr id="4" name="Content Placeholder 3" descr="20240731_201141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071546"/>
            <a:ext cx="8229600" cy="5429288"/>
          </a:xfr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54032"/>
          </a:xfrm>
        </p:spPr>
        <p:txBody>
          <a:bodyPr>
            <a:normAutofit fontScale="90000"/>
          </a:bodyPr>
          <a:lstStyle/>
          <a:p>
            <a:r>
              <a:rPr lang="en-IN" dirty="0"/>
              <a:t>MLR Model</a:t>
            </a:r>
            <a:endParaRPr lang="en-US" dirty="0"/>
          </a:p>
        </p:txBody>
      </p:sp>
      <p:pic>
        <p:nvPicPr>
          <p:cNvPr id="4" name="Content Placeholder 3" descr="20240731_201306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7224" y="928670"/>
            <a:ext cx="7643866" cy="5572164"/>
          </a:xfr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rmAutofit fontScale="90000"/>
          </a:bodyPr>
          <a:lstStyle/>
          <a:p>
            <a:r>
              <a:rPr lang="en-US" dirty="0"/>
              <a:t>Degree of Freedom (DF) of </a:t>
            </a:r>
            <a:r>
              <a:rPr lang="en-US" dirty="0" err="1"/>
              <a:t>SS</a:t>
            </a:r>
            <a:r>
              <a:rPr lang="en-US" baseline="-25000" dirty="0" err="1"/>
              <a:t>Res</a:t>
            </a:r>
            <a:endParaRPr lang="en-US" baseline="-25000" dirty="0"/>
          </a:p>
        </p:txBody>
      </p:sp>
      <p:pic>
        <p:nvPicPr>
          <p:cNvPr id="4" name="Content Placeholder 3" descr="20240731_211715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8662" y="928670"/>
            <a:ext cx="7429552" cy="5500726"/>
          </a:xfr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54032"/>
          </a:xfrm>
        </p:spPr>
        <p:txBody>
          <a:bodyPr>
            <a:normAutofit fontScale="90000"/>
          </a:bodyPr>
          <a:lstStyle/>
          <a:p>
            <a:r>
              <a:rPr lang="en-US" dirty="0"/>
              <a:t>Degree of Freedom (DF) of </a:t>
            </a:r>
            <a:r>
              <a:rPr lang="en-US" dirty="0" err="1"/>
              <a:t>SS</a:t>
            </a:r>
            <a:r>
              <a:rPr lang="en-US" baseline="-25000" dirty="0" err="1"/>
              <a:t>Res</a:t>
            </a:r>
            <a:endParaRPr lang="en-US" dirty="0"/>
          </a:p>
        </p:txBody>
      </p:sp>
      <p:pic>
        <p:nvPicPr>
          <p:cNvPr id="4" name="Content Placeholder 3" descr="20240731_211836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000108"/>
            <a:ext cx="8229600" cy="5429287"/>
          </a:xfr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54032"/>
          </a:xfrm>
        </p:spPr>
        <p:txBody>
          <a:bodyPr>
            <a:normAutofit fontScale="90000"/>
          </a:bodyPr>
          <a:lstStyle/>
          <a:p>
            <a:r>
              <a:rPr lang="en-US" dirty="0"/>
              <a:t>Degree of Freedom (DF) of SS</a:t>
            </a:r>
            <a:r>
              <a:rPr lang="en-US" baseline="-25000" dirty="0"/>
              <a:t>T</a:t>
            </a:r>
          </a:p>
        </p:txBody>
      </p:sp>
      <p:pic>
        <p:nvPicPr>
          <p:cNvPr id="4" name="Content Placeholder 3" descr="20240731_212051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5786" y="1142984"/>
            <a:ext cx="7500990" cy="4983179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25470"/>
          </a:xfrm>
        </p:spPr>
        <p:txBody>
          <a:bodyPr>
            <a:normAutofit fontScale="90000"/>
          </a:bodyPr>
          <a:lstStyle/>
          <a:p>
            <a:r>
              <a:rPr lang="en-IN" dirty="0"/>
              <a:t>Regression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2984"/>
            <a:ext cx="8229600" cy="4983179"/>
          </a:xfrm>
        </p:spPr>
        <p:txBody>
          <a:bodyPr>
            <a:normAutofit lnSpcReduction="10000"/>
          </a:bodyPr>
          <a:lstStyle/>
          <a:p>
            <a:r>
              <a:rPr lang="en-IN" dirty="0"/>
              <a:t>Scatter plot is a mathematical diagram to display values of two variables for a set of data.</a:t>
            </a:r>
          </a:p>
          <a:p>
            <a:r>
              <a:rPr lang="en-IN" dirty="0"/>
              <a:t> It is used to investigate</a:t>
            </a:r>
          </a:p>
          <a:p>
            <a:pPr>
              <a:buNone/>
            </a:pPr>
            <a:r>
              <a:rPr lang="en-IN" dirty="0"/>
              <a:t>     the possible relationship</a:t>
            </a:r>
          </a:p>
          <a:p>
            <a:pPr>
              <a:buNone/>
            </a:pPr>
            <a:r>
              <a:rPr lang="en-IN" dirty="0"/>
              <a:t>     between the variables.</a:t>
            </a:r>
          </a:p>
          <a:p>
            <a:r>
              <a:rPr lang="en-IN" dirty="0"/>
              <a:t>If it indicates the linear </a:t>
            </a:r>
          </a:p>
          <a:p>
            <a:pPr>
              <a:buNone/>
            </a:pPr>
            <a:r>
              <a:rPr lang="en-IN" dirty="0"/>
              <a:t>   relation then linear regression is consider; otherwise polynomial regression, and so on are considered.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43570" y="2071678"/>
            <a:ext cx="2733684" cy="24099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6500826" y="4429132"/>
            <a:ext cx="1044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Adv. Cost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 rot="16200000">
            <a:off x="4664728" y="3193396"/>
            <a:ext cx="1469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Sales Amount</a:t>
            </a:r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Degree of Freedom (DF) of SS</a:t>
            </a:r>
            <a:r>
              <a:rPr lang="en-US" baseline="-25000" dirty="0"/>
              <a:t>T</a:t>
            </a:r>
            <a:endParaRPr lang="en-US" dirty="0"/>
          </a:p>
        </p:txBody>
      </p:sp>
      <p:pic>
        <p:nvPicPr>
          <p:cNvPr id="4" name="Content Placeholder 3" descr="20240731_212201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00174"/>
            <a:ext cx="8229600" cy="4714907"/>
          </a:xfr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25470"/>
          </a:xfrm>
        </p:spPr>
        <p:txBody>
          <a:bodyPr>
            <a:normAutofit fontScale="90000"/>
          </a:bodyPr>
          <a:lstStyle/>
          <a:p>
            <a:r>
              <a:rPr lang="en-US" dirty="0"/>
              <a:t>Degree of Freedom (DF) of </a:t>
            </a:r>
            <a:r>
              <a:rPr lang="en-US" dirty="0" err="1"/>
              <a:t>SS</a:t>
            </a:r>
            <a:r>
              <a:rPr lang="en-US" baseline="-25000" dirty="0" err="1"/>
              <a:t>Reg</a:t>
            </a:r>
            <a:endParaRPr lang="en-US" dirty="0"/>
          </a:p>
        </p:txBody>
      </p:sp>
      <p:pic>
        <p:nvPicPr>
          <p:cNvPr id="4" name="Content Placeholder 3" descr="20240731_212304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357290" y="1071546"/>
            <a:ext cx="6429420" cy="5500726"/>
          </a:xfr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158" y="1285860"/>
            <a:ext cx="8229600" cy="3582990"/>
          </a:xfrm>
        </p:spPr>
        <p:txBody>
          <a:bodyPr>
            <a:noAutofit/>
          </a:bodyPr>
          <a:lstStyle/>
          <a:p>
            <a:r>
              <a:rPr lang="en-IN" sz="9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</a:t>
            </a:r>
            <a:endParaRPr lang="en-US" sz="9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54032"/>
          </a:xfrm>
        </p:spPr>
        <p:txBody>
          <a:bodyPr>
            <a:normAutofit fontScale="90000"/>
          </a:bodyPr>
          <a:lstStyle/>
          <a:p>
            <a:r>
              <a:rPr lang="en-IN" dirty="0"/>
              <a:t>Simple Linear Regression (SLR)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1546"/>
            <a:ext cx="8229600" cy="5054617"/>
          </a:xfrm>
        </p:spPr>
        <p:txBody>
          <a:bodyPr>
            <a:normAutofit/>
          </a:bodyPr>
          <a:lstStyle/>
          <a:p>
            <a:r>
              <a:rPr lang="en-IN" sz="2800" dirty="0"/>
              <a:t>It is a model with a single </a:t>
            </a:r>
            <a:r>
              <a:rPr lang="en-IN" sz="2800" dirty="0" err="1"/>
              <a:t>regressor</a:t>
            </a:r>
            <a:r>
              <a:rPr lang="en-IN" sz="2800" dirty="0"/>
              <a:t> variable X that has linear relationship with a response variable Y. </a:t>
            </a:r>
          </a:p>
          <a:p>
            <a:r>
              <a:rPr lang="en-IN" sz="2800" dirty="0"/>
              <a:t>The simple linear regression model is: </a:t>
            </a:r>
          </a:p>
          <a:p>
            <a:pPr>
              <a:buNone/>
            </a:pPr>
            <a:r>
              <a:rPr lang="en-IN" sz="2800" dirty="0"/>
              <a:t>     Y = a + </a:t>
            </a:r>
            <a:r>
              <a:rPr lang="en-IN" sz="2800" dirty="0" err="1"/>
              <a:t>cX</a:t>
            </a:r>
            <a:r>
              <a:rPr lang="en-IN" sz="2800" dirty="0"/>
              <a:t> + </a:t>
            </a:r>
            <a:r>
              <a:rPr lang="el-GR" sz="2800" dirty="0"/>
              <a:t>ϵ</a:t>
            </a:r>
            <a:r>
              <a:rPr lang="en-IN" sz="2800" dirty="0"/>
              <a:t>, where a</a:t>
            </a:r>
            <a:r>
              <a:rPr lang="en-IN" sz="2800" dirty="0">
                <a:sym typeface="Wingdings" pitchFamily="2" charset="2"/>
              </a:rPr>
              <a:t> intercept, c Slope, and </a:t>
            </a:r>
            <a:r>
              <a:rPr lang="el-GR" sz="2800" dirty="0"/>
              <a:t>ϵ</a:t>
            </a:r>
            <a:r>
              <a:rPr lang="en-IN" sz="2800" dirty="0"/>
              <a:t> is a random error component. </a:t>
            </a:r>
          </a:p>
          <a:p>
            <a:pPr>
              <a:buNone/>
            </a:pPr>
            <a:r>
              <a:rPr lang="en-IN" sz="2800" dirty="0"/>
              <a:t>  =&gt; For a given X, the corresponding observation Y consists of the value a + </a:t>
            </a:r>
            <a:r>
              <a:rPr lang="en-IN" sz="2800" dirty="0" err="1"/>
              <a:t>cX</a:t>
            </a:r>
            <a:r>
              <a:rPr lang="en-IN" sz="2800" dirty="0"/>
              <a:t> + </a:t>
            </a:r>
            <a:r>
              <a:rPr lang="el-GR" sz="2800" dirty="0"/>
              <a:t>ϵ</a:t>
            </a:r>
            <a:r>
              <a:rPr lang="en-IN" sz="2800" dirty="0"/>
              <a:t>.</a:t>
            </a:r>
          </a:p>
          <a:p>
            <a:r>
              <a:rPr lang="en-IN" sz="2800" dirty="0"/>
              <a:t>The same model may be written as:</a:t>
            </a:r>
          </a:p>
          <a:p>
            <a:pPr>
              <a:buNone/>
            </a:pPr>
            <a:r>
              <a:rPr lang="en-IN" sz="2800" dirty="0"/>
              <a:t>	</a:t>
            </a:r>
            <a:r>
              <a:rPr lang="en-IN" sz="2800" dirty="0" err="1"/>
              <a:t>y</a:t>
            </a:r>
            <a:r>
              <a:rPr lang="en-IN" sz="2800" baseline="-25000" dirty="0" err="1"/>
              <a:t>i</a:t>
            </a:r>
            <a:r>
              <a:rPr lang="en-IN" sz="2800" dirty="0"/>
              <a:t> = a + </a:t>
            </a:r>
            <a:r>
              <a:rPr lang="en-IN" sz="2800" dirty="0" err="1"/>
              <a:t>cx</a:t>
            </a:r>
            <a:r>
              <a:rPr lang="en-IN" sz="2800" baseline="-25000" dirty="0" err="1"/>
              <a:t>i</a:t>
            </a:r>
            <a:r>
              <a:rPr lang="en-IN" sz="2800" dirty="0"/>
              <a:t> + </a:t>
            </a:r>
            <a:r>
              <a:rPr lang="el-GR" sz="2800" dirty="0"/>
              <a:t>ϵ</a:t>
            </a:r>
            <a:r>
              <a:rPr lang="en-IN" sz="2800" baseline="-25000" dirty="0" err="1"/>
              <a:t>i</a:t>
            </a:r>
            <a:r>
              <a:rPr lang="en-IN" sz="2800" dirty="0"/>
              <a:t> for </a:t>
            </a:r>
            <a:r>
              <a:rPr lang="en-IN" sz="2800" dirty="0" err="1"/>
              <a:t>i</a:t>
            </a:r>
            <a:r>
              <a:rPr lang="en-IN" sz="2800" dirty="0"/>
              <a:t> = 1, 2, …, n; n is the no. of observations. </a:t>
            </a:r>
            <a:endParaRPr lang="en-US" sz="2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54032"/>
          </a:xfrm>
        </p:spPr>
        <p:txBody>
          <a:bodyPr>
            <a:normAutofit fontScale="90000"/>
          </a:bodyPr>
          <a:lstStyle/>
          <a:p>
            <a:r>
              <a:rPr lang="en-IN" dirty="0"/>
              <a:t>Simple Linear Regression (SLR) Model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4348" y="928670"/>
            <a:ext cx="7643865" cy="5000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54032"/>
          </a:xfrm>
        </p:spPr>
        <p:txBody>
          <a:bodyPr>
            <a:normAutofit fontScale="90000"/>
          </a:bodyPr>
          <a:lstStyle/>
          <a:p>
            <a:r>
              <a:rPr lang="en-IN" dirty="0"/>
              <a:t>Simple Linear Regression (SLR)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1546"/>
            <a:ext cx="5472122" cy="5054617"/>
          </a:xfrm>
        </p:spPr>
        <p:txBody>
          <a:bodyPr>
            <a:normAutofit/>
          </a:bodyPr>
          <a:lstStyle/>
          <a:p>
            <a:r>
              <a:rPr lang="en-IN" sz="2800" dirty="0"/>
              <a:t>Let the best fitted model is:</a:t>
            </a:r>
          </a:p>
          <a:p>
            <a:pPr>
              <a:buNone/>
            </a:pPr>
            <a:r>
              <a:rPr lang="en-IN" sz="2800" dirty="0"/>
              <a:t> Ŷ = â + </a:t>
            </a:r>
            <a:r>
              <a:rPr lang="en-IN" sz="2800" dirty="0" err="1"/>
              <a:t>ĉX</a:t>
            </a:r>
            <a:r>
              <a:rPr lang="en-IN" sz="2800" dirty="0"/>
              <a:t>   or</a:t>
            </a:r>
          </a:p>
          <a:p>
            <a:pPr>
              <a:buNone/>
            </a:pPr>
            <a:r>
              <a:rPr lang="en-IN" sz="2800" dirty="0"/>
              <a:t> </a:t>
            </a:r>
            <a:r>
              <a:rPr lang="cy-GB" sz="2800" dirty="0"/>
              <a:t>ŷ</a:t>
            </a:r>
            <a:r>
              <a:rPr lang="cy-GB" sz="2800" baseline="-25000" dirty="0"/>
              <a:t>i</a:t>
            </a:r>
            <a:r>
              <a:rPr lang="cy-GB" sz="2800" dirty="0"/>
              <a:t> = </a:t>
            </a:r>
            <a:r>
              <a:rPr lang="en-IN" sz="2800" dirty="0"/>
              <a:t>â + </a:t>
            </a:r>
            <a:r>
              <a:rPr lang="en-IN" sz="2800" dirty="0" err="1"/>
              <a:t>ĉx</a:t>
            </a:r>
            <a:r>
              <a:rPr lang="en-IN" sz="2800" baseline="-25000" dirty="0" err="1"/>
              <a:t>i</a:t>
            </a:r>
            <a:r>
              <a:rPr lang="en-IN" sz="2800" dirty="0"/>
              <a:t>; </a:t>
            </a:r>
            <a:r>
              <a:rPr lang="en-IN" sz="2800" dirty="0" err="1"/>
              <a:t>i</a:t>
            </a:r>
            <a:r>
              <a:rPr lang="en-IN" sz="2800" dirty="0"/>
              <a:t>=1,2,…,n</a:t>
            </a:r>
          </a:p>
          <a:p>
            <a:r>
              <a:rPr lang="en-IN" sz="2800" dirty="0"/>
              <a:t>The line fitted by Least Square Method (LSM) which makes the sum of square of all vertical discrepancies as small as possible.</a:t>
            </a:r>
          </a:p>
          <a:p>
            <a:r>
              <a:rPr lang="en-IN" sz="2800" dirty="0"/>
              <a:t>The LSM estimates the parameters a and c using the dataset &lt;X, Y&gt; as â and ĉ. 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00760" y="1071546"/>
            <a:ext cx="132921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u="sng" dirty="0">
                <a:solidFill>
                  <a:srgbClr val="FF0000"/>
                </a:solidFill>
              </a:rPr>
              <a:t>X	Y</a:t>
            </a:r>
          </a:p>
          <a:p>
            <a:endParaRPr lang="en-IN" dirty="0"/>
          </a:p>
          <a:p>
            <a:r>
              <a:rPr lang="en-IN" dirty="0"/>
              <a:t>x</a:t>
            </a:r>
            <a:r>
              <a:rPr lang="en-IN" baseline="-25000" dirty="0"/>
              <a:t>1</a:t>
            </a:r>
            <a:r>
              <a:rPr lang="en-IN" dirty="0"/>
              <a:t>	y</a:t>
            </a:r>
            <a:r>
              <a:rPr lang="en-IN" baseline="-25000" dirty="0"/>
              <a:t>1</a:t>
            </a:r>
          </a:p>
          <a:p>
            <a:r>
              <a:rPr lang="en-IN" dirty="0"/>
              <a:t>x</a:t>
            </a:r>
            <a:r>
              <a:rPr lang="en-IN" baseline="-25000" dirty="0"/>
              <a:t>2</a:t>
            </a:r>
            <a:r>
              <a:rPr lang="en-IN" dirty="0"/>
              <a:t>	y</a:t>
            </a:r>
            <a:r>
              <a:rPr lang="en-IN" baseline="-25000" dirty="0"/>
              <a:t>2</a:t>
            </a:r>
          </a:p>
          <a:p>
            <a:endParaRPr lang="en-IN" dirty="0"/>
          </a:p>
          <a:p>
            <a:r>
              <a:rPr lang="en-IN" dirty="0"/>
              <a:t>x</a:t>
            </a:r>
            <a:r>
              <a:rPr lang="en-IN" baseline="-25000" dirty="0"/>
              <a:t>i</a:t>
            </a:r>
            <a:r>
              <a:rPr lang="en-IN" dirty="0"/>
              <a:t>	</a:t>
            </a:r>
            <a:r>
              <a:rPr lang="en-IN" dirty="0" err="1"/>
              <a:t>y</a:t>
            </a:r>
            <a:r>
              <a:rPr lang="en-IN" baseline="-25000" dirty="0" err="1"/>
              <a:t>i</a:t>
            </a:r>
            <a:endParaRPr lang="en-IN" baseline="-25000" dirty="0"/>
          </a:p>
          <a:p>
            <a:endParaRPr lang="en-IN" dirty="0"/>
          </a:p>
          <a:p>
            <a:r>
              <a:rPr lang="en-IN" dirty="0" err="1"/>
              <a:t>x</a:t>
            </a:r>
            <a:r>
              <a:rPr lang="en-IN" baseline="-25000" dirty="0" err="1"/>
              <a:t>n</a:t>
            </a:r>
            <a:r>
              <a:rPr lang="en-IN" dirty="0"/>
              <a:t>	</a:t>
            </a:r>
            <a:r>
              <a:rPr lang="en-IN" dirty="0" err="1"/>
              <a:t>y</a:t>
            </a:r>
            <a:r>
              <a:rPr lang="en-IN" baseline="-25000" dirty="0" err="1"/>
              <a:t>n</a:t>
            </a:r>
            <a:endParaRPr lang="en-US" baseline="-250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00760" y="3643314"/>
            <a:ext cx="2786082" cy="2500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54032"/>
          </a:xfrm>
        </p:spPr>
        <p:txBody>
          <a:bodyPr>
            <a:normAutofit fontScale="90000"/>
          </a:bodyPr>
          <a:lstStyle/>
          <a:p>
            <a:r>
              <a:rPr lang="en-IN" dirty="0"/>
              <a:t>Simple Linear Regression (SLR)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1546"/>
            <a:ext cx="5472122" cy="5286412"/>
          </a:xfrm>
        </p:spPr>
        <p:txBody>
          <a:bodyPr>
            <a:normAutofit fontScale="85000" lnSpcReduction="20000"/>
          </a:bodyPr>
          <a:lstStyle/>
          <a:p>
            <a:r>
              <a:rPr lang="en-IN" sz="2800" dirty="0"/>
              <a:t>The cost function or error function of the LSM is:</a:t>
            </a:r>
          </a:p>
          <a:p>
            <a:endParaRPr lang="en-IN" sz="2800" dirty="0"/>
          </a:p>
          <a:p>
            <a:endParaRPr lang="en-IN" sz="2800" dirty="0"/>
          </a:p>
          <a:p>
            <a:r>
              <a:rPr lang="en-IN" sz="2800" dirty="0"/>
              <a:t>We estimate a and c so that sum of square of all the differences between the observed </a:t>
            </a:r>
            <a:r>
              <a:rPr lang="en-IN" sz="2800" dirty="0" err="1"/>
              <a:t>y</a:t>
            </a:r>
            <a:r>
              <a:rPr lang="en-IN" sz="2800" baseline="-25000" dirty="0" err="1"/>
              <a:t>i</a:t>
            </a:r>
            <a:r>
              <a:rPr lang="en-IN" sz="2800" dirty="0"/>
              <a:t> and the predicted </a:t>
            </a:r>
            <a:r>
              <a:rPr lang="cy-GB" sz="2800" dirty="0"/>
              <a:t>ŷ</a:t>
            </a:r>
            <a:r>
              <a:rPr lang="cy-GB" sz="2800" baseline="-25000" dirty="0"/>
              <a:t>i </a:t>
            </a:r>
            <a:r>
              <a:rPr lang="en-IN" sz="2800" dirty="0"/>
              <a:t>is minimum, i.e., S is minimum.</a:t>
            </a:r>
          </a:p>
          <a:p>
            <a:r>
              <a:rPr lang="en-IN" sz="2800" dirty="0"/>
              <a:t>This S is called Sum of Square Residual, i.e., </a:t>
            </a:r>
            <a:r>
              <a:rPr lang="en-IN" sz="2800" dirty="0" err="1"/>
              <a:t>SS</a:t>
            </a:r>
            <a:r>
              <a:rPr lang="en-IN" sz="2800" baseline="-25000" dirty="0" err="1"/>
              <a:t>Res</a:t>
            </a:r>
            <a:r>
              <a:rPr lang="en-IN" sz="2800" dirty="0"/>
              <a:t> = </a:t>
            </a:r>
          </a:p>
          <a:p>
            <a:endParaRPr lang="en-IN" sz="2800" dirty="0"/>
          </a:p>
          <a:p>
            <a:r>
              <a:rPr lang="en-IN" sz="2800" dirty="0"/>
              <a:t> Residual = Deviation between actual and predicted value</a:t>
            </a:r>
          </a:p>
          <a:p>
            <a:r>
              <a:rPr lang="en-IN" sz="2800" dirty="0"/>
              <a:t>Error = Deviation between actual value and mean of population.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72264" y="1071546"/>
            <a:ext cx="132921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u="sng" dirty="0">
                <a:solidFill>
                  <a:srgbClr val="FF0000"/>
                </a:solidFill>
              </a:rPr>
              <a:t>X	Y</a:t>
            </a:r>
          </a:p>
          <a:p>
            <a:endParaRPr lang="en-IN" dirty="0"/>
          </a:p>
          <a:p>
            <a:r>
              <a:rPr lang="en-IN" dirty="0"/>
              <a:t>x</a:t>
            </a:r>
            <a:r>
              <a:rPr lang="en-IN" baseline="-25000" dirty="0"/>
              <a:t>1</a:t>
            </a:r>
            <a:r>
              <a:rPr lang="en-IN" dirty="0"/>
              <a:t>	y</a:t>
            </a:r>
            <a:r>
              <a:rPr lang="en-IN" baseline="-25000" dirty="0"/>
              <a:t>1</a:t>
            </a:r>
          </a:p>
          <a:p>
            <a:r>
              <a:rPr lang="en-IN" dirty="0"/>
              <a:t>x</a:t>
            </a:r>
            <a:r>
              <a:rPr lang="en-IN" baseline="-25000" dirty="0"/>
              <a:t>2</a:t>
            </a:r>
            <a:r>
              <a:rPr lang="en-IN" dirty="0"/>
              <a:t>	y</a:t>
            </a:r>
            <a:r>
              <a:rPr lang="en-IN" baseline="-25000" dirty="0"/>
              <a:t>2</a:t>
            </a:r>
          </a:p>
          <a:p>
            <a:endParaRPr lang="en-IN" dirty="0"/>
          </a:p>
          <a:p>
            <a:r>
              <a:rPr lang="en-IN" dirty="0"/>
              <a:t>x</a:t>
            </a:r>
            <a:r>
              <a:rPr lang="en-IN" baseline="-25000" dirty="0"/>
              <a:t>i</a:t>
            </a:r>
            <a:r>
              <a:rPr lang="en-IN" dirty="0"/>
              <a:t>	</a:t>
            </a:r>
            <a:r>
              <a:rPr lang="en-IN" dirty="0" err="1"/>
              <a:t>y</a:t>
            </a:r>
            <a:r>
              <a:rPr lang="en-IN" baseline="-25000" dirty="0" err="1"/>
              <a:t>i</a:t>
            </a:r>
            <a:endParaRPr lang="en-IN" baseline="-25000" dirty="0"/>
          </a:p>
          <a:p>
            <a:endParaRPr lang="en-IN" dirty="0"/>
          </a:p>
          <a:p>
            <a:r>
              <a:rPr lang="en-IN" dirty="0" err="1"/>
              <a:t>x</a:t>
            </a:r>
            <a:r>
              <a:rPr lang="en-IN" baseline="-25000" dirty="0" err="1"/>
              <a:t>n</a:t>
            </a:r>
            <a:r>
              <a:rPr lang="en-IN" dirty="0"/>
              <a:t>	</a:t>
            </a:r>
            <a:r>
              <a:rPr lang="en-IN" dirty="0" err="1"/>
              <a:t>y</a:t>
            </a:r>
            <a:r>
              <a:rPr lang="en-IN" baseline="-25000" dirty="0" err="1"/>
              <a:t>n</a:t>
            </a:r>
            <a:endParaRPr lang="en-US" baseline="-250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00760" y="3643314"/>
            <a:ext cx="2786082" cy="2500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09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4097" name="Picture 1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928926" y="1428736"/>
            <a:ext cx="2000264" cy="891684"/>
          </a:xfrm>
          <a:prstGeom prst="rect">
            <a:avLst/>
          </a:prstGeom>
          <a:noFill/>
        </p:spPr>
      </p:pic>
      <p:pic>
        <p:nvPicPr>
          <p:cNvPr id="8" name="Picture 1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500298" y="4000504"/>
            <a:ext cx="1428760" cy="63691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Parameter estimation using LSM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71678"/>
            <a:ext cx="8229600" cy="4054485"/>
          </a:xfrm>
        </p:spPr>
        <p:txBody>
          <a:bodyPr/>
          <a:lstStyle/>
          <a:p>
            <a:r>
              <a:rPr lang="en-US" dirty="0"/>
              <a:t>By taking the partial derivatives = 0 and solving, we get the best fitted model is:</a:t>
            </a:r>
          </a:p>
          <a:p>
            <a:pPr>
              <a:buNone/>
            </a:pPr>
            <a:r>
              <a:rPr lang="en-US" dirty="0"/>
              <a:t>   </a:t>
            </a:r>
            <a:r>
              <a:rPr lang="en-IN" dirty="0"/>
              <a:t> Ŷ = â + </a:t>
            </a:r>
            <a:r>
              <a:rPr lang="en-IN" dirty="0" err="1"/>
              <a:t>ĉX</a:t>
            </a:r>
            <a:r>
              <a:rPr lang="en-IN" dirty="0"/>
              <a:t> , where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857224" y="1357298"/>
            <a:ext cx="4133022" cy="684214"/>
          </a:xfrm>
          <a:prstGeom prst="rect">
            <a:avLst/>
          </a:prstGeom>
          <a:noFill/>
        </p:spPr>
      </p:pic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357290" y="3809114"/>
            <a:ext cx="2714644" cy="662878"/>
          </a:xfrm>
          <a:prstGeom prst="rect">
            <a:avLst/>
          </a:prstGeom>
          <a:noFill/>
        </p:spPr>
      </p:pic>
      <p:sp>
        <p:nvSpPr>
          <p:cNvPr id="1030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428728" y="4786322"/>
            <a:ext cx="2500330" cy="61189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Parameter estimation using LSM</a:t>
            </a:r>
            <a:endParaRPr lang="en-US" dirty="0"/>
          </a:p>
        </p:txBody>
      </p:sp>
      <p:pic>
        <p:nvPicPr>
          <p:cNvPr id="4" name="Content Placeholder 3" descr="20240731_192840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5786" y="1600200"/>
            <a:ext cx="7643865" cy="4900634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4053</TotalTime>
  <Words>1218</Words>
  <Application>Microsoft Office PowerPoint</Application>
  <PresentationFormat>On-screen Show (4:3)</PresentationFormat>
  <Paragraphs>116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Wingdings</vt:lpstr>
      <vt:lpstr>Office Theme</vt:lpstr>
      <vt:lpstr>Regression Analysis</vt:lpstr>
      <vt:lpstr>Regression Analysis</vt:lpstr>
      <vt:lpstr>Regression Analysis</vt:lpstr>
      <vt:lpstr>Simple Linear Regression (SLR) Model</vt:lpstr>
      <vt:lpstr>Simple Linear Regression (SLR) Model</vt:lpstr>
      <vt:lpstr>Simple Linear Regression (SLR) Model</vt:lpstr>
      <vt:lpstr>Simple Linear Regression (SLR) Model</vt:lpstr>
      <vt:lpstr>Parameter estimation using LSM</vt:lpstr>
      <vt:lpstr>Parameter estimation using LSM</vt:lpstr>
      <vt:lpstr>Parameter estimation using LSM</vt:lpstr>
      <vt:lpstr>Parameter estimation using LSM</vt:lpstr>
      <vt:lpstr>Parameter estimation using LSM</vt:lpstr>
      <vt:lpstr>Parameter estimation using LSM</vt:lpstr>
      <vt:lpstr>Basic Assumptions on SLR Model</vt:lpstr>
      <vt:lpstr>Consequences in terms of yi</vt:lpstr>
      <vt:lpstr>Consequences in terms of yi</vt:lpstr>
      <vt:lpstr>Graphical interpretation of Assumptions in SLR Model</vt:lpstr>
      <vt:lpstr>Multiple Linear Regression (MLR) Model</vt:lpstr>
      <vt:lpstr>MLR Model</vt:lpstr>
      <vt:lpstr>MLR Model</vt:lpstr>
      <vt:lpstr>MLR Model</vt:lpstr>
      <vt:lpstr>MLR Model</vt:lpstr>
      <vt:lpstr>MLR Model</vt:lpstr>
      <vt:lpstr>MLR Model</vt:lpstr>
      <vt:lpstr>MLR Model</vt:lpstr>
      <vt:lpstr>MLR Model</vt:lpstr>
      <vt:lpstr>Degree of Freedom (DF) of SSRes</vt:lpstr>
      <vt:lpstr>Degree of Freedom (DF) of SSRes</vt:lpstr>
      <vt:lpstr>Degree of Freedom (DF) of SST</vt:lpstr>
      <vt:lpstr>Degree of Freedom (DF) of SST</vt:lpstr>
      <vt:lpstr>Degree of Freedom (DF) of SSReg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Regression Analysis</dc:title>
  <dc:creator>Asit Kumar Das</dc:creator>
  <cp:lastModifiedBy>Raksha Pahariya</cp:lastModifiedBy>
  <cp:revision>31</cp:revision>
  <dcterms:created xsi:type="dcterms:W3CDTF">2024-07-30T15:12:29Z</dcterms:created>
  <dcterms:modified xsi:type="dcterms:W3CDTF">2024-09-22T08:48:01Z</dcterms:modified>
</cp:coreProperties>
</file>

<file path=docProps/thumbnail.jpeg>
</file>